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28"/>
  </p:notesMasterIdLst>
  <p:handoutMasterIdLst>
    <p:handoutMasterId r:id="rId29"/>
  </p:handoutMasterIdLst>
  <p:sldIdLst>
    <p:sldId id="477" r:id="rId3"/>
    <p:sldId id="478" r:id="rId4"/>
    <p:sldId id="479" r:id="rId5"/>
    <p:sldId id="481" r:id="rId6"/>
    <p:sldId id="482" r:id="rId7"/>
    <p:sldId id="467" r:id="rId8"/>
    <p:sldId id="461" r:id="rId9"/>
    <p:sldId id="462" r:id="rId10"/>
    <p:sldId id="484" r:id="rId11"/>
    <p:sldId id="483" r:id="rId12"/>
    <p:sldId id="486" r:id="rId13"/>
    <p:sldId id="495" r:id="rId14"/>
    <p:sldId id="463" r:id="rId15"/>
    <p:sldId id="489" r:id="rId16"/>
    <p:sldId id="493" r:id="rId17"/>
    <p:sldId id="496" r:id="rId18"/>
    <p:sldId id="497" r:id="rId19"/>
    <p:sldId id="498" r:id="rId20"/>
    <p:sldId id="499" r:id="rId21"/>
    <p:sldId id="500" r:id="rId22"/>
    <p:sldId id="487" r:id="rId23"/>
    <p:sldId id="458" r:id="rId24"/>
    <p:sldId id="501" r:id="rId25"/>
    <p:sldId id="502" r:id="rId26"/>
    <p:sldId id="503"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63606"/>
    <a:srgbClr val="F3BE60"/>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xmlns="" val="1"/>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72547" autoAdjust="0"/>
  </p:normalViewPr>
  <p:slideViewPr>
    <p:cSldViewPr>
      <p:cViewPr varScale="1">
        <p:scale>
          <a:sx n="56" d="100"/>
          <a:sy n="56" d="100"/>
        </p:scale>
        <p:origin x="-894"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2016-06-28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xmlns=""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2016-06-28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xmlns=""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32870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xmlns="" val="6491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53991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xmlns="" val="3328782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xmlns="" val="419943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xmlns="" val="365475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xmlns="" val="3026392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Exception</a:t>
            </a:r>
            <a:r>
              <a:rPr lang="en-GB" sz="1600" b="0" i="0" kern="1200" dirty="0">
                <a:solidFill>
                  <a:schemeClr val="tx1"/>
                </a:solidFill>
                <a:effectLst/>
                <a:latin typeface="+mn-lt"/>
                <a:ea typeface="+mn-ea"/>
                <a:cs typeface="+mn-cs"/>
              </a:rPr>
              <a:t> in java is an </a:t>
            </a:r>
            <a:r>
              <a:rPr lang="en-GB" sz="1600" b="1" i="0" kern="1200" dirty="0">
                <a:solidFill>
                  <a:schemeClr val="tx1"/>
                </a:solidFill>
                <a:effectLst/>
                <a:latin typeface="+mn-lt"/>
                <a:ea typeface="+mn-ea"/>
                <a:cs typeface="+mn-cs"/>
              </a:rPr>
              <a:t>object</a:t>
            </a:r>
            <a:r>
              <a:rPr lang="en-GB" sz="1600" b="0" i="0" kern="1200" dirty="0">
                <a:solidFill>
                  <a:schemeClr val="tx1"/>
                </a:solidFill>
                <a:effectLst/>
                <a:latin typeface="+mn-lt"/>
                <a:ea typeface="+mn-ea"/>
                <a:cs typeface="+mn-cs"/>
              </a:rPr>
              <a:t>, which signals an error or an event, which is not anticipated in the normal program flow. When such unusual event takes place, the executing method ’throws' a special object containing information about the type of the error, the place in the program where the error occurred as well as the program state at the moment of the error.</a:t>
            </a:r>
          </a:p>
          <a:p>
            <a:r>
              <a:rPr lang="en-GB" sz="1600" b="0" i="0" kern="1200" dirty="0">
                <a:solidFill>
                  <a:schemeClr val="tx1"/>
                </a:solidFill>
                <a:effectLst/>
                <a:latin typeface="+mn-lt"/>
                <a:ea typeface="+mn-ea"/>
                <a:cs typeface="+mn-cs"/>
              </a:rPr>
              <a:t>Each exception </a:t>
            </a:r>
            <a:r>
              <a:rPr lang="en-GB" sz="1600" b="0" i="0" kern="1200">
                <a:solidFill>
                  <a:schemeClr val="tx1"/>
                </a:solidFill>
                <a:effectLst/>
                <a:latin typeface="+mn-lt"/>
                <a:ea typeface="+mn-ea"/>
                <a:cs typeface="+mn-cs"/>
              </a:rPr>
              <a:t>in java </a:t>
            </a:r>
            <a:r>
              <a:rPr lang="en-GB" sz="1600" b="0" i="0" kern="1200" dirty="0">
                <a:solidFill>
                  <a:schemeClr val="tx1"/>
                </a:solidFill>
                <a:effectLst/>
                <a:latin typeface="+mn-lt"/>
                <a:ea typeface="+mn-ea"/>
                <a:cs typeface="+mn-cs"/>
              </a:rPr>
              <a:t>contains the so-called </a:t>
            </a:r>
            <a:r>
              <a:rPr lang="en-GB" sz="1600" b="1" i="0" kern="1200" dirty="0">
                <a:solidFill>
                  <a:schemeClr val="tx1"/>
                </a:solidFill>
                <a:effectLst/>
                <a:latin typeface="+mn-lt"/>
                <a:ea typeface="+mn-ea"/>
                <a:cs typeface="+mn-cs"/>
              </a:rPr>
              <a:t>stack trace</a:t>
            </a:r>
            <a:r>
              <a:rPr lang="en-GB" sz="1600" b="0" i="0" kern="1200" dirty="0">
                <a:solidFill>
                  <a:schemeClr val="tx1"/>
                </a:solidFill>
                <a:effectLst/>
                <a:latin typeface="+mn-lt"/>
                <a:ea typeface="+mn-ea"/>
                <a:cs typeface="+mn-cs"/>
              </a:rPr>
              <a:t>, which gives information of where exactly the error occurred.</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xmlns="" val="413011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xmlns="" val="93524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xmlns="" val="350486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xmlns="" val="41217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xmlns="" val="139776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xmlns="" val="16233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23459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xmlns="" val="2129277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xmlns="" val="215099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xmlns="" val="376276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xmlns="" val="259717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ftr" idx="11"/>
          </p:nvPr>
        </p:nvSpPr>
        <p:spPr>
          <a:xfrm>
            <a:off x="0" y="8747999"/>
            <a:ext cx="6308999" cy="394412"/>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(c) 2005 National Academy for Software Development - http://academy.devbg.org. All rights reserved. Unauthorized copying or re-distribution is strictly prohibited.(c) 2006 National Academy for Software Development - http://academy.devbg.org*</a:t>
            </a:r>
          </a:p>
        </p:txBody>
      </p:sp>
      <p:sp>
        <p:nvSpPr>
          <p:cNvPr id="79" name="Shape 79"/>
          <p:cNvSpPr txBox="1">
            <a:spLocks noGrp="1"/>
          </p:cNvSpPr>
          <p:nvPr>
            <p:ph type="sldNum" idx="12"/>
          </p:nvPr>
        </p:nvSpPr>
        <p:spPr>
          <a:xfrm>
            <a:off x="6308998" y="8747999"/>
            <a:ext cx="547413" cy="39441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libri"/>
                <a:ea typeface="Calibri"/>
                <a:cs typeface="Calibri"/>
                <a:sym typeface="Calibri"/>
              </a:rPr>
              <a:pPr marL="0" marR="0" lvl="0" indent="0" algn="r" rtl="0">
                <a:spcBef>
                  <a:spcPts val="0"/>
                </a:spcBef>
                <a:buSzPct val="25000"/>
                <a:buNone/>
              </a:pPr>
              <a:t>4</a:t>
            </a:fld>
            <a:r>
              <a:rPr lang="en-US" sz="1000" b="0" i="0" u="none" strike="noStrike" cap="none">
                <a:solidFill>
                  <a:schemeClr val="dk1"/>
                </a:solidFill>
                <a:latin typeface="Calibri"/>
                <a:ea typeface="Calibri"/>
                <a:cs typeface="Calibri"/>
                <a:sym typeface="Calibri"/>
              </a:rPr>
              <a:t>##</a:t>
            </a:r>
          </a:p>
        </p:txBody>
      </p:sp>
      <p:sp>
        <p:nvSpPr>
          <p:cNvPr id="80" name="Shape 80"/>
          <p:cNvSpPr txBox="1">
            <a:spLocks noGrp="1"/>
          </p:cNvSpPr>
          <p:nvPr>
            <p:ph type="hdr" idx="2"/>
          </p:nvPr>
        </p:nvSpPr>
        <p:spPr>
          <a:xfrm>
            <a:off x="0" y="0"/>
            <a:ext cx="2971799" cy="251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81" name="Shape 81"/>
          <p:cNvSpPr txBox="1">
            <a:spLocks noGrp="1"/>
          </p:cNvSpPr>
          <p:nvPr>
            <p:ph type="dt" idx="10"/>
          </p:nvPr>
        </p:nvSpPr>
        <p:spPr>
          <a:xfrm>
            <a:off x="3884612" y="0"/>
            <a:ext cx="2971799" cy="25199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00" b="0" i="0" u="none" strike="noStrike" cap="none">
                <a:solidFill>
                  <a:schemeClr val="dk1"/>
                </a:solidFill>
                <a:latin typeface="Calibri"/>
                <a:ea typeface="Calibri"/>
                <a:cs typeface="Calibri"/>
                <a:sym typeface="Calibri"/>
              </a:rPr>
              <a:t>07/16/96</a:t>
            </a:r>
          </a:p>
        </p:txBody>
      </p:sp>
      <p:sp>
        <p:nvSpPr>
          <p:cNvPr id="82" name="Shape 82"/>
          <p:cNvSpPr txBox="1"/>
          <p:nvPr/>
        </p:nvSpPr>
        <p:spPr>
          <a:xfrm>
            <a:off x="0" y="8687296"/>
            <a:ext cx="2972003" cy="456702"/>
          </a:xfrm>
          <a:prstGeom prst="rect">
            <a:avLst/>
          </a:prstGeom>
          <a:noFill/>
          <a:ln>
            <a:noFill/>
          </a:ln>
        </p:spPr>
        <p:txBody>
          <a:bodyPr lIns="19025" tIns="0" rIns="19025" bIns="0" anchor="b" anchorCtr="0">
            <a:noAutofit/>
          </a:bodyPr>
          <a:lstStyle/>
          <a:p>
            <a:pPr marL="0" marR="0" lvl="0" indent="0" algn="l" rtl="0">
              <a:spcBef>
                <a:spcPts val="0"/>
              </a:spcBef>
              <a:buSzPct val="25000"/>
              <a:buNone/>
            </a:pPr>
            <a:r>
              <a:rPr lang="en-US" sz="1000" b="0" i="1" u="none" strike="noStrike" cap="none">
                <a:solidFill>
                  <a:schemeClr val="dk1"/>
                </a:solidFill>
                <a:latin typeface="Calibri"/>
                <a:ea typeface="Calibri"/>
                <a:cs typeface="Calibri"/>
                <a:sym typeface="Calibri"/>
              </a:rPr>
              <a:t>(c) 2006 National Academy for Software Development - http://academy.devbg.org*</a:t>
            </a:r>
          </a:p>
        </p:txBody>
      </p:sp>
      <p:sp>
        <p:nvSpPr>
          <p:cNvPr id="83" name="Shape 83"/>
          <p:cNvSpPr txBox="1"/>
          <p:nvPr/>
        </p:nvSpPr>
        <p:spPr>
          <a:xfrm>
            <a:off x="3885996" y="8687296"/>
            <a:ext cx="2972003" cy="456702"/>
          </a:xfrm>
          <a:prstGeom prst="rect">
            <a:avLst/>
          </a:prstGeom>
          <a:noFill/>
          <a:ln>
            <a:noFill/>
          </a:ln>
        </p:spPr>
        <p:txBody>
          <a:bodyPr lIns="19025" tIns="0" rIns="19025" bIns="0" anchor="b" anchorCtr="0">
            <a:noAutofit/>
          </a:bodyPr>
          <a:lstStyle/>
          <a:p>
            <a:pPr marL="0" marR="0" lvl="0" indent="0" algn="r" rtl="0">
              <a:spcBef>
                <a:spcPts val="0"/>
              </a:spcBef>
              <a:buSzPct val="25000"/>
              <a:buNone/>
            </a:pPr>
            <a:fld id="{00000000-1234-1234-1234-123412341234}" type="slidenum">
              <a:rPr lang="en-US" sz="1000" b="0" i="1" u="none" strike="noStrike" cap="none">
                <a:solidFill>
                  <a:schemeClr val="dk1"/>
                </a:solidFill>
                <a:latin typeface="Calibri"/>
                <a:ea typeface="Calibri"/>
                <a:cs typeface="Calibri"/>
                <a:sym typeface="Calibri"/>
              </a:rPr>
              <a:pPr marL="0" marR="0" lvl="0" indent="0" algn="r" rtl="0">
                <a:spcBef>
                  <a:spcPts val="0"/>
                </a:spcBef>
                <a:buSzPct val="25000"/>
                <a:buNone/>
              </a:pPr>
              <a:t>4</a:t>
            </a:fld>
            <a:r>
              <a:rPr lang="en-US" sz="1000" b="0" i="1" u="none" strike="noStrike" cap="none">
                <a:solidFill>
                  <a:schemeClr val="dk1"/>
                </a:solidFill>
                <a:latin typeface="Calibri"/>
                <a:ea typeface="Calibri"/>
                <a:cs typeface="Calibri"/>
                <a:sym typeface="Calibri"/>
              </a:rPr>
              <a:t>##</a:t>
            </a:r>
          </a:p>
        </p:txBody>
      </p:sp>
      <p:sp>
        <p:nvSpPr>
          <p:cNvPr id="84" name="Shape 84"/>
          <p:cNvSpPr>
            <a:spLocks noGrp="1" noRot="1" noChangeAspect="1"/>
          </p:cNvSpPr>
          <p:nvPr>
            <p:ph type="sldImg" idx="3"/>
          </p:nvPr>
        </p:nvSpPr>
        <p:spPr>
          <a:xfrm>
            <a:off x="382587"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 name="Shape 85"/>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xmlns="" val="22696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0371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xmlns="" val="331726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xmlns="" val="4021743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Fields are </a:t>
            </a:r>
            <a:r>
              <a:rPr lang="en-US" b="1" dirty="0">
                <a:solidFill>
                  <a:schemeClr val="tx2">
                    <a:lumMod val="75000"/>
                  </a:schemeClr>
                </a:solidFill>
                <a:latin typeface="Consolas" panose="020B0609020204030204" pitchFamily="49" charset="0"/>
                <a:cs typeface="Consolas" panose="020B0609020204030204" pitchFamily="49" charset="0"/>
              </a:rPr>
              <a:t>private</a:t>
            </a:r>
          </a:p>
          <a:p>
            <a:pPr>
              <a:lnSpc>
                <a:spcPct val="100000"/>
              </a:lnSpc>
            </a:pPr>
            <a:r>
              <a:rPr lang="en-US" dirty="0"/>
              <a:t>Constructors and accessors are defined (</a:t>
            </a:r>
            <a:r>
              <a:rPr lang="en-US" dirty="0">
                <a:solidFill>
                  <a:schemeClr val="tx2">
                    <a:lumMod val="75000"/>
                  </a:schemeClr>
                </a:solidFill>
              </a:rPr>
              <a:t>getters</a:t>
            </a:r>
            <a:r>
              <a:rPr lang="en-US" dirty="0"/>
              <a:t> and </a:t>
            </a:r>
            <a:r>
              <a:rPr lang="en-US" dirty="0">
                <a:solidFill>
                  <a:schemeClr val="tx2">
                    <a:lumMod val="75000"/>
                  </a:schemeClr>
                </a:solidFill>
              </a:rPr>
              <a:t>setters</a:t>
            </a:r>
            <a:r>
              <a:rPr lang="en-US" dirty="0"/>
              <a:t>)</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xmlns="" val="377121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xmlns="" val="2253989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xmlns=""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xmlns=""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xmlns=""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xmlns="" val="25292559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xmlns=""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creativecommons.org/licenses/by-nc-sa/4.0/"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bg/" TargetMode="External"/><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www.indeavr.com/" TargetMode="External"/><Relationship Id="rId18" Type="http://schemas.openxmlformats.org/officeDocument/2006/relationships/image" Target="../media/image27.png"/><Relationship Id="rId3" Type="http://schemas.openxmlformats.org/officeDocument/2006/relationships/hyperlink" Target="http://www.luxoft.com/" TargetMode="External"/><Relationship Id="rId21" Type="http://schemas.openxmlformats.org/officeDocument/2006/relationships/hyperlink" Target="https://softuni.bg/java-basics-oop" TargetMode="External"/><Relationship Id="rId7" Type="http://schemas.openxmlformats.org/officeDocument/2006/relationships/hyperlink" Target="http://komfo.com/" TargetMode="External"/><Relationship Id="rId12" Type="http://schemas.openxmlformats.org/officeDocument/2006/relationships/image" Target="../media/image24.png"/><Relationship Id="rId17" Type="http://schemas.openxmlformats.org/officeDocument/2006/relationships/hyperlink" Target="http://netpeak.bg/" TargetMode="External"/><Relationship Id="rId2" Type="http://schemas.openxmlformats.org/officeDocument/2006/relationships/notesSlide" Target="../notesSlides/notesSlide22.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23.png"/><Relationship Id="rId19" Type="http://schemas.openxmlformats.org/officeDocument/2006/relationships/hyperlink" Target="http://www.superhosting.bg/" TargetMode="External"/><Relationship Id="rId4" Type="http://schemas.openxmlformats.org/officeDocument/2006/relationships/image" Target="../media/image20.png"/><Relationship Id="rId9" Type="http://schemas.openxmlformats.org/officeDocument/2006/relationships/hyperlink" Target="http://smartit.bg/" TargetMode="External"/><Relationship Id="rId1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762000"/>
            <a:ext cx="8215099" cy="1171552"/>
          </a:xfrm>
        </p:spPr>
        <p:txBody>
          <a:bodyPr>
            <a:normAutofit/>
          </a:bodyPr>
          <a:lstStyle/>
          <a:p>
            <a:r>
              <a:rPr lang="en-US" dirty="0"/>
              <a:t>Encapsulation</a:t>
            </a:r>
          </a:p>
        </p:txBody>
      </p:sp>
      <p:sp>
        <p:nvSpPr>
          <p:cNvPr id="6" name="Subtitle 5"/>
          <p:cNvSpPr>
            <a:spLocks noGrp="1"/>
          </p:cNvSpPr>
          <p:nvPr>
            <p:ph type="subTitle" idx="1"/>
          </p:nvPr>
        </p:nvSpPr>
        <p:spPr>
          <a:xfrm>
            <a:off x="4183970" y="1915603"/>
            <a:ext cx="7382341" cy="1235936"/>
          </a:xfrm>
        </p:spPr>
        <p:txBody>
          <a:bodyPr>
            <a:normAutofit fontScale="92500" lnSpcReduction="10000"/>
          </a:bodyPr>
          <a:lstStyle/>
          <a:p>
            <a:pPr>
              <a:lnSpc>
                <a:spcPct val="110000"/>
              </a:lnSpc>
            </a:pPr>
            <a:r>
              <a:rPr lang="en-US" dirty="0"/>
              <a:t>What is Encapsulation, Benefits, Implementation in Java</a:t>
            </a:r>
            <a:endParaRPr lang="en-US" dirty="0">
              <a:solidFill>
                <a:srgbClr val="FF0000"/>
              </a:solidFill>
            </a:endParaRPr>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18" name="Text Placeholder 6"/>
          <p:cNvSpPr>
            <a:spLocks noGrp="1"/>
          </p:cNvSpPr>
          <p:nvPr>
            <p:ph type="body" sz="quarter" idx="10"/>
          </p:nvPr>
        </p:nvSpPr>
        <p:spPr>
          <a:xfrm>
            <a:off x="760412" y="4343400"/>
            <a:ext cx="3187613" cy="525135"/>
          </a:xfrm>
        </p:spPr>
        <p:txBody>
          <a:bodyPr/>
          <a:lstStyle/>
          <a:p>
            <a:r>
              <a:rPr lang="en-US" dirty="0"/>
              <a:t>SoftUni Team</a:t>
            </a:r>
          </a:p>
        </p:txBody>
      </p:sp>
      <p:sp>
        <p:nvSpPr>
          <p:cNvPr id="19" name="Text Placeholder 7"/>
          <p:cNvSpPr>
            <a:spLocks noGrp="1"/>
          </p:cNvSpPr>
          <p:nvPr>
            <p:ph type="body" sz="quarter" idx="13"/>
          </p:nvPr>
        </p:nvSpPr>
        <p:spPr>
          <a:xfrm>
            <a:off x="760413" y="4813299"/>
            <a:ext cx="3187614" cy="444343"/>
          </a:xfrm>
        </p:spPr>
        <p:txBody>
          <a:bodyPr/>
          <a:lstStyle/>
          <a:p>
            <a:r>
              <a:rPr lang="en-US" dirty="0"/>
              <a:t>Technical Trainers</a:t>
            </a:r>
          </a:p>
        </p:txBody>
      </p:sp>
      <p:sp>
        <p:nvSpPr>
          <p:cNvPr id="20" name="Text Placeholder 10"/>
          <p:cNvSpPr>
            <a:spLocks noGrp="1"/>
          </p:cNvSpPr>
          <p:nvPr>
            <p:ph type="body" sz="quarter" idx="17"/>
          </p:nvPr>
        </p:nvSpPr>
        <p:spPr>
          <a:xfrm>
            <a:off x="760412" y="5257800"/>
            <a:ext cx="3187613" cy="363552"/>
          </a:xfrm>
        </p:spPr>
        <p:txBody>
          <a:bodyPr/>
          <a:lstStyle/>
          <a:p>
            <a:r>
              <a:rPr lang="en-US" dirty="0"/>
              <a:t>Software University</a:t>
            </a:r>
          </a:p>
        </p:txBody>
      </p:sp>
      <p:sp>
        <p:nvSpPr>
          <p:cNvPr id="21" name="Text Placeholder 11"/>
          <p:cNvSpPr>
            <a:spLocks noGrp="1"/>
          </p:cNvSpPr>
          <p:nvPr>
            <p:ph type="body" sz="quarter" idx="18"/>
          </p:nvPr>
        </p:nvSpPr>
        <p:spPr>
          <a:xfrm>
            <a:off x="760412" y="5598962"/>
            <a:ext cx="3187613" cy="331235"/>
          </a:xfrm>
        </p:spPr>
        <p:txBody>
          <a:bodyPr/>
          <a:lstStyle/>
          <a:p>
            <a:r>
              <a:rPr lang="en-US" dirty="0">
                <a:hlinkClick r:id="rId6"/>
              </a:rPr>
              <a:t>http://softuni.bg</a:t>
            </a:r>
            <a:endParaRPr lang="en-US"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flipH="1">
            <a:off x="3427412" y="3833192"/>
            <a:ext cx="2152473" cy="2362200"/>
          </a:xfrm>
          <a:prstGeom prst="rect">
            <a:avLst/>
          </a:prstGeom>
        </p:spPr>
      </p:pic>
      <p:sp>
        <p:nvSpPr>
          <p:cNvPr id="14" name="TextBox 13"/>
          <p:cNvSpPr txBox="1"/>
          <p:nvPr/>
        </p:nvSpPr>
        <p:spPr>
          <a:xfrm rot="576164">
            <a:off x="5099208" y="3761768"/>
            <a:ext cx="1228799" cy="615553"/>
          </a:xfrm>
          <a:prstGeom prst="rect">
            <a:avLst/>
          </a:prstGeom>
          <a:noFill/>
        </p:spPr>
        <p:txBody>
          <a:bodyPr wrap="none" rtlCol="0">
            <a:spAutoFit/>
          </a:bodyPr>
          <a:lstStyle/>
          <a:p>
            <a:pPr algn="ctr">
              <a:lnSpc>
                <a:spcPct val="85000"/>
              </a:lnSpc>
            </a:pPr>
            <a:r>
              <a:rPr lang="en-US" sz="20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US" sz="2000" b="1" spc="50" dirty="0">
                <a:ln w="9525" cmpd="sng">
                  <a:solidFill>
                    <a:srgbClr val="FFA72A"/>
                  </a:solidFill>
                  <a:prstDash val="solid"/>
                </a:ln>
                <a:solidFill>
                  <a:srgbClr val="FFF0D9"/>
                </a:solidFill>
                <a:effectLst>
                  <a:glow rad="38100">
                    <a:srgbClr val="F0A22E">
                      <a:alpha val="40000"/>
                    </a:srgbClr>
                  </a:glow>
                </a:effectLst>
              </a:rPr>
              <a:t>Basics</a:t>
            </a:r>
          </a:p>
        </p:txBody>
      </p:sp>
      <p:pic>
        <p:nvPicPr>
          <p:cNvPr id="15" name="Picture 3" descr="C:\Documents\Courses\OOP\OOP Images\Candy-candy-30424659-2560-1707.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313612" y="3581400"/>
            <a:ext cx="4255170" cy="2633937"/>
          </a:xfrm>
          <a:prstGeom prst="roundRect">
            <a:avLst>
              <a:gd name="adj" fmla="val 14594"/>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117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idx="1"/>
          </p:nvPr>
        </p:nvSpPr>
        <p:spPr>
          <a:xfrm>
            <a:off x="4552112" y="1559041"/>
            <a:ext cx="3218700" cy="3851159"/>
          </a:xfrm>
        </p:spPr>
        <p:txBody>
          <a:bodyPr>
            <a:normAutofit/>
          </a:bodyPr>
          <a:lstStyle/>
          <a:p>
            <a:pPr marL="0" indent="0" algn="ctr">
              <a:buNone/>
            </a:pPr>
            <a:r>
              <a:rPr lang="en-US" sz="4400" b="1" dirty="0">
                <a:latin typeface="Consolas" panose="020B0609020204030204" pitchFamily="49" charset="0"/>
                <a:cs typeface="Consolas" panose="020B0609020204030204" pitchFamily="49" charset="0"/>
              </a:rPr>
              <a:t>public</a:t>
            </a:r>
          </a:p>
          <a:p>
            <a:pPr marL="0" indent="0" algn="ctr">
              <a:buNone/>
            </a:pPr>
            <a:r>
              <a:rPr lang="en-US" sz="4400" b="1" dirty="0">
                <a:latin typeface="Consolas" panose="020B0609020204030204" pitchFamily="49" charset="0"/>
                <a:cs typeface="Consolas" panose="020B0609020204030204" pitchFamily="49" charset="0"/>
              </a:rPr>
              <a:t>private</a:t>
            </a:r>
          </a:p>
          <a:p>
            <a:pPr marL="0" indent="0" algn="ctr">
              <a:buNone/>
            </a:pPr>
            <a:r>
              <a:rPr lang="en-US" sz="4400" b="1" dirty="0">
                <a:latin typeface="Consolas" panose="020B0609020204030204" pitchFamily="49" charset="0"/>
                <a:cs typeface="Consolas" panose="020B0609020204030204" pitchFamily="49" charset="0"/>
              </a:rPr>
              <a:t>protected</a:t>
            </a:r>
          </a:p>
          <a:p>
            <a:pPr marL="0" indent="0" algn="ctr">
              <a:buNone/>
            </a:pPr>
            <a:r>
              <a:rPr lang="en-US" sz="4400" b="1" dirty="0">
                <a:latin typeface="Consolas" panose="020B0609020204030204" pitchFamily="49" charset="0"/>
                <a:cs typeface="Consolas" panose="020B0609020204030204" pitchFamily="49" charset="0"/>
              </a:rPr>
              <a:t>default</a:t>
            </a:r>
          </a:p>
          <a:p>
            <a:pPr marL="0" indent="0" algn="ctr">
              <a:buNone/>
            </a:pPr>
            <a:endParaRPr lang="en-US" b="1" dirty="0">
              <a:solidFill>
                <a:schemeClr val="tx2">
                  <a:lumMod val="75000"/>
                </a:schemeClr>
              </a:solidFill>
              <a:latin typeface="Consolas" panose="020B0609020204030204" pitchFamily="49" charset="0"/>
              <a:cs typeface="Consolas" panose="020B0609020204030204" pitchFamily="49" charset="0"/>
            </a:endParaRPr>
          </a:p>
        </p:txBody>
      </p:sp>
      <p:sp>
        <p:nvSpPr>
          <p:cNvPr id="804866" name="Rectangle 2"/>
          <p:cNvSpPr>
            <a:spLocks noGrp="1" noChangeArrowheads="1"/>
          </p:cNvSpPr>
          <p:nvPr>
            <p:ph type="title"/>
          </p:nvPr>
        </p:nvSpPr>
        <p:spPr/>
        <p:txBody>
          <a:bodyPr/>
          <a:lstStyle/>
          <a:p>
            <a:r>
              <a:rPr lang="en-GB" dirty="0"/>
              <a:t>Access Modifiers</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xmlns="" val="157252141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446212" y="5562600"/>
            <a:ext cx="8938500" cy="8205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GB" sz="5400" b="1" i="0" u="none" strike="noStrike" cap="none" dirty="0">
                <a:solidFill>
                  <a:srgbClr val="F3BE60"/>
                </a:solidFill>
                <a:latin typeface="Calibri"/>
                <a:ea typeface="Calibri"/>
                <a:cs typeface="Calibri"/>
                <a:sym typeface="Calibri"/>
              </a:rPr>
              <a:t>Exercises in Class</a:t>
            </a:r>
            <a:endParaRPr sz="5400" b="1" i="0" u="none" strike="noStrike" cap="none" dirty="0">
              <a:solidFill>
                <a:srgbClr val="F3BE60"/>
              </a:solidFill>
              <a:latin typeface="Calibri"/>
              <a:ea typeface="Calibri"/>
              <a:cs typeface="Calibri"/>
              <a:sym typeface="Calibri"/>
            </a:endParaRPr>
          </a:p>
        </p:txBody>
      </p:sp>
      <p:pic>
        <p:nvPicPr>
          <p:cNvPr id="207" name="Shape 207"/>
          <p:cNvPicPr preferRelativeResize="0"/>
          <p:nvPr/>
        </p:nvPicPr>
        <p:blipFill>
          <a:blip r:embed="rId3" cstate="print">
            <a:alphaModFix/>
          </a:blip>
          <a:stretch>
            <a:fill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xmlns="" val="2152038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5015097"/>
            <a:ext cx="7825528" cy="820600"/>
          </a:xfrm>
        </p:spPr>
        <p:txBody>
          <a:bodyPr/>
          <a:lstStyle/>
          <a:p>
            <a:r>
              <a:rPr lang="en-GB" dirty="0"/>
              <a:t>Encapsulation in Java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041212" y="1371600"/>
            <a:ext cx="4106400" cy="3285120"/>
          </a:xfrm>
          <a:prstGeom prst="rect">
            <a:avLst/>
          </a:prstGeom>
          <a:effectLst>
            <a:softEdge rad="63500"/>
          </a:effectLst>
        </p:spPr>
      </p:pic>
    </p:spTree>
    <p:extLst>
      <p:ext uri="{BB962C8B-B14F-4D97-AF65-F5344CB8AC3E}">
        <p14:creationId xmlns:p14="http://schemas.microsoft.com/office/powerpoint/2010/main" xmlns="" val="40397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713" y="2743200"/>
            <a:ext cx="10247399" cy="830079"/>
          </a:xfrm>
          <a:prstGeom prst="rect">
            <a:avLst/>
          </a:prstGeom>
        </p:spPr>
        <p:txBody>
          <a:bodyPr>
            <a:normAutofit/>
          </a:bodyPr>
          <a:lstStyle/>
          <a:p>
            <a:pPr marL="377887" lvl="1" indent="0" algn="ctr">
              <a:lnSpc>
                <a:spcPct val="100000"/>
              </a:lnSpc>
              <a:buNone/>
            </a:pPr>
            <a:r>
              <a:rPr lang="en-US" sz="4400" dirty="0"/>
              <a:t>Access fields </a:t>
            </a:r>
            <a:r>
              <a:rPr lang="en-GB" sz="4400" dirty="0"/>
              <a:t>through </a:t>
            </a:r>
            <a:r>
              <a:rPr lang="en-US" sz="4400" dirty="0">
                <a:solidFill>
                  <a:schemeClr val="tx2">
                    <a:lumMod val="75000"/>
                  </a:schemeClr>
                </a:solidFill>
              </a:rPr>
              <a:t>getters </a:t>
            </a:r>
            <a:r>
              <a:rPr lang="en-GB" sz="4400" dirty="0"/>
              <a:t>and</a:t>
            </a:r>
            <a:r>
              <a:rPr lang="en-US" sz="4400" dirty="0">
                <a:solidFill>
                  <a:schemeClr val="tx2">
                    <a:lumMod val="75000"/>
                  </a:schemeClr>
                </a:solidFill>
              </a:rPr>
              <a:t> setters</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xmlns="" val="14607440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Constructors and methods access level</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 (2)</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xmlns="" val="335072964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Data validation</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 (3)</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xmlns="" val="18008805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Throwing exceptions</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Data </a:t>
            </a:r>
            <a:r>
              <a:rPr lang="en-US" dirty="0"/>
              <a:t>V</a:t>
            </a:r>
            <a:r>
              <a:rPr lang="en-US" sz="4000" dirty="0"/>
              <a:t>alidation</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xmlns="" val="566461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5015097"/>
            <a:ext cx="7825528" cy="820600"/>
          </a:xfrm>
        </p:spPr>
        <p:txBody>
          <a:bodyPr/>
          <a:lstStyle/>
          <a:p>
            <a:r>
              <a:rPr lang="en-GB" dirty="0"/>
              <a:t>Encapsulation Benefits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56079" y="762000"/>
            <a:ext cx="5276666" cy="4176000"/>
          </a:xfrm>
          <a:prstGeom prst="rect">
            <a:avLst/>
          </a:prstGeom>
        </p:spPr>
      </p:pic>
    </p:spTree>
    <p:extLst>
      <p:ext uri="{BB962C8B-B14F-4D97-AF65-F5344CB8AC3E}">
        <p14:creationId xmlns:p14="http://schemas.microsoft.com/office/powerpoint/2010/main" xmlns="" val="362581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2055812" y="2743200"/>
            <a:ext cx="8077200" cy="914400"/>
          </a:xfrm>
          <a:prstGeom prst="rect">
            <a:avLst/>
          </a:prstGeom>
        </p:spPr>
        <p:txBody>
          <a:bodyPr>
            <a:noAutofit/>
          </a:bodyPr>
          <a:lstStyle/>
          <a:p>
            <a:pPr marL="0" indent="0" algn="ctr">
              <a:lnSpc>
                <a:spcPct val="100000"/>
              </a:lnSpc>
              <a:buNone/>
            </a:pPr>
            <a:r>
              <a:rPr lang="en-US" sz="4400" dirty="0"/>
              <a:t>Reduces complexity</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xmlns="" val="4421136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2055812" y="2743200"/>
            <a:ext cx="8077200" cy="914400"/>
          </a:xfrm>
          <a:prstGeom prst="rect">
            <a:avLst/>
          </a:prstGeom>
        </p:spPr>
        <p:txBody>
          <a:bodyPr>
            <a:noAutofit/>
          </a:bodyPr>
          <a:lstStyle/>
          <a:p>
            <a:pPr marL="0" indent="0" algn="ctr">
              <a:lnSpc>
                <a:spcPct val="100000"/>
              </a:lnSpc>
              <a:buNone/>
            </a:pPr>
            <a:r>
              <a:rPr lang="en-US" sz="4400" dirty="0"/>
              <a:t>Structural changes remain </a:t>
            </a:r>
            <a:r>
              <a:rPr lang="en-US" sz="4400" dirty="0">
                <a:solidFill>
                  <a:schemeClr val="tx2">
                    <a:lumMod val="75000"/>
                  </a:schemeClr>
                </a:solidFill>
              </a:rPr>
              <a:t>local</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 (1)</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Tree>
    <p:extLst>
      <p:ext uri="{BB962C8B-B14F-4D97-AF65-F5344CB8AC3E}">
        <p14:creationId xmlns:p14="http://schemas.microsoft.com/office/powerpoint/2010/main" xmlns="" val="10906782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6"/>
          <p:cNvPicPr>
            <a:picLocks noChangeAspect="1"/>
          </p:cNvPicPr>
          <p:nvPr/>
        </p:nvPicPr>
        <p:blipFill>
          <a:blip r:embed="rId3" cstate="print"/>
          <a:stretch>
            <a:fillRect/>
          </a:stretch>
        </p:blipFill>
        <p:spPr>
          <a:xfrm>
            <a:off x="8304212" y="2057400"/>
            <a:ext cx="3429001" cy="4421449"/>
          </a:xfrm>
          <a:prstGeom prst="rect">
            <a:avLst/>
          </a:prstGeom>
        </p:spPr>
      </p:pic>
      <p:sp>
        <p:nvSpPr>
          <p:cNvPr id="8" name="Rectangle 3"/>
          <p:cNvSpPr>
            <a:spLocks noGrp="1" noChangeArrowheads="1"/>
          </p:cNvSpPr>
          <p:nvPr>
            <p:ph idx="4294967295"/>
          </p:nvPr>
        </p:nvSpPr>
        <p:spPr>
          <a:xfrm>
            <a:off x="190413" y="1191467"/>
            <a:ext cx="11804822" cy="5530010"/>
          </a:xfrm>
        </p:spPr>
        <p:txBody>
          <a:bodyPr>
            <a:normAutofit/>
          </a:bodyPr>
          <a:lstStyle/>
          <a:p>
            <a:pPr marL="442913" indent="-442913">
              <a:lnSpc>
                <a:spcPct val="100000"/>
              </a:lnSpc>
              <a:spcBef>
                <a:spcPts val="500"/>
              </a:spcBef>
              <a:buFontTx/>
              <a:buAutoNum type="arabicPeriod"/>
            </a:pPr>
            <a:r>
              <a:rPr lang="en-US" dirty="0"/>
              <a:t>Principles of OOP</a:t>
            </a:r>
          </a:p>
          <a:p>
            <a:pPr marL="442913" indent="-442913">
              <a:lnSpc>
                <a:spcPct val="100000"/>
              </a:lnSpc>
              <a:spcBef>
                <a:spcPts val="500"/>
              </a:spcBef>
              <a:buFontTx/>
              <a:buAutoNum type="arabicPeriod"/>
            </a:pPr>
            <a:r>
              <a:rPr lang="en-US" dirty="0"/>
              <a:t>What is Encapsulation</a:t>
            </a:r>
          </a:p>
          <a:p>
            <a:pPr marL="442913" indent="-442913">
              <a:lnSpc>
                <a:spcPct val="100000"/>
              </a:lnSpc>
              <a:spcBef>
                <a:spcPts val="500"/>
              </a:spcBef>
              <a:buFontTx/>
              <a:buAutoNum type="arabicPeriod"/>
            </a:pPr>
            <a:r>
              <a:rPr lang="en-US" dirty="0"/>
              <a:t>Access Modifiers</a:t>
            </a:r>
          </a:p>
          <a:p>
            <a:pPr marL="442913" indent="-442913">
              <a:lnSpc>
                <a:spcPct val="100000"/>
              </a:lnSpc>
              <a:spcBef>
                <a:spcPts val="500"/>
              </a:spcBef>
              <a:buFontTx/>
              <a:buAutoNum type="arabicPeriod"/>
            </a:pPr>
            <a:r>
              <a:rPr lang="en-US" dirty="0"/>
              <a:t>Benefits of Encapsulation</a:t>
            </a:r>
          </a:p>
          <a:p>
            <a:pPr marL="442913" indent="-442913">
              <a:lnSpc>
                <a:spcPct val="100000"/>
              </a:lnSpc>
              <a:spcBef>
                <a:spcPts val="500"/>
              </a:spcBef>
              <a:buFontTx/>
              <a:buAutoNum type="arabicPeriod"/>
            </a:pPr>
            <a:r>
              <a:rPr lang="en-US" dirty="0"/>
              <a:t>Encapsulation in Java</a:t>
            </a:r>
          </a:p>
        </p:txBody>
      </p:sp>
      <p:pic>
        <p:nvPicPr>
          <p:cNvPr id="9" name="Picture 6" descr="C:\Documents\Courses\OOP\OOP Images\pills.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17612" y="4343400"/>
            <a:ext cx="2438400" cy="2438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8468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1827212" y="2743200"/>
            <a:ext cx="8534400" cy="914400"/>
          </a:xfrm>
          <a:prstGeom prst="rect">
            <a:avLst/>
          </a:prstGeom>
        </p:spPr>
        <p:txBody>
          <a:bodyPr>
            <a:noAutofit/>
          </a:bodyPr>
          <a:lstStyle/>
          <a:p>
            <a:pPr marL="0" indent="0" algn="ctr">
              <a:lnSpc>
                <a:spcPct val="100000"/>
              </a:lnSpc>
              <a:buNone/>
            </a:pPr>
            <a:r>
              <a:rPr lang="en-US" sz="4400" dirty="0">
                <a:solidFill>
                  <a:schemeClr val="tx1">
                    <a:lumMod val="40000"/>
                    <a:lumOff val="60000"/>
                  </a:schemeClr>
                </a:solidFill>
              </a:rPr>
              <a:t>Allows </a:t>
            </a:r>
            <a:r>
              <a:rPr lang="en-US" sz="4400" dirty="0">
                <a:solidFill>
                  <a:schemeClr val="tx2">
                    <a:lumMod val="75000"/>
                  </a:schemeClr>
                </a:solidFill>
              </a:rPr>
              <a:t>validations </a:t>
            </a:r>
            <a:r>
              <a:rPr lang="en-US" sz="4400" dirty="0"/>
              <a:t>and</a:t>
            </a:r>
            <a:r>
              <a:rPr lang="en-US" sz="4400" dirty="0">
                <a:solidFill>
                  <a:schemeClr val="tx2">
                    <a:lumMod val="75000"/>
                  </a:schemeClr>
                </a:solidFill>
              </a:rPr>
              <a:t> data binding</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 (2)</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Tree>
    <p:extLst>
      <p:ext uri="{BB962C8B-B14F-4D97-AF65-F5344CB8AC3E}">
        <p14:creationId xmlns:p14="http://schemas.microsoft.com/office/powerpoint/2010/main" xmlns="" val="19522819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446212" y="5562600"/>
            <a:ext cx="8938500" cy="8205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GB" sz="5400" b="1" i="0" u="none" strike="noStrike" cap="none" dirty="0">
                <a:solidFill>
                  <a:srgbClr val="F3BE60"/>
                </a:solidFill>
                <a:latin typeface="Calibri"/>
                <a:ea typeface="Calibri"/>
                <a:cs typeface="Calibri"/>
                <a:sym typeface="Calibri"/>
              </a:rPr>
              <a:t>Exercises in Class</a:t>
            </a:r>
            <a:endParaRPr sz="5400" b="1" i="0" u="none" strike="noStrike" cap="none" dirty="0">
              <a:solidFill>
                <a:srgbClr val="F3BE60"/>
              </a:solidFill>
              <a:latin typeface="Calibri"/>
              <a:ea typeface="Calibri"/>
              <a:cs typeface="Calibri"/>
              <a:sym typeface="Calibri"/>
            </a:endParaRPr>
          </a:p>
        </p:txBody>
      </p:sp>
      <p:pic>
        <p:nvPicPr>
          <p:cNvPr id="207" name="Shape 207"/>
          <p:cNvPicPr preferRelativeResize="0"/>
          <p:nvPr/>
        </p:nvPicPr>
        <p:blipFill>
          <a:blip r:embed="rId3" cstate="print">
            <a:alphaModFix/>
          </a:blip>
          <a:stretch>
            <a:fill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xmlns="" val="667711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nSpc>
                <a:spcPct val="100000"/>
              </a:lnSpc>
            </a:pPr>
            <a:r>
              <a:rPr lang="en-US" dirty="0">
                <a:solidFill>
                  <a:schemeClr val="tx2">
                    <a:lumMod val="75000"/>
                  </a:schemeClr>
                </a:solidFill>
              </a:rPr>
              <a:t>Encapsulation</a:t>
            </a:r>
            <a:r>
              <a:rPr lang="en-US" dirty="0"/>
              <a:t> hides internal data</a:t>
            </a:r>
          </a:p>
          <a:p>
            <a:pPr>
              <a:lnSpc>
                <a:spcPct val="100000"/>
              </a:lnSpc>
            </a:pPr>
            <a:r>
              <a:rPr lang="en-US" dirty="0">
                <a:solidFill>
                  <a:schemeClr val="tx2">
                    <a:lumMod val="75000"/>
                  </a:schemeClr>
                </a:solidFill>
              </a:rPr>
              <a:t>Encapsulation </a:t>
            </a:r>
            <a:r>
              <a:rPr lang="en-US" dirty="0"/>
              <a:t>Reduces complexity</a:t>
            </a:r>
          </a:p>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p>
          <a:p>
            <a:pPr>
              <a:lnSpc>
                <a:spcPct val="100000"/>
              </a:lnSpc>
            </a:pPr>
            <a:r>
              <a:rPr lang="en-US" dirty="0">
                <a:solidFill>
                  <a:schemeClr val="tx2">
                    <a:lumMod val="75000"/>
                  </a:schemeClr>
                </a:solidFill>
              </a:rPr>
              <a:t>Access modifiers</a:t>
            </a:r>
            <a:endParaRPr lang="en-US" dirty="0"/>
          </a:p>
        </p:txBody>
      </p:sp>
      <p:pic>
        <p:nvPicPr>
          <p:cNvPr id="6" name="Picture 2" descr="C:\Users\Ivan\Desktop\elements_presentations\summary_pi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35429" y="1447800"/>
            <a:ext cx="3559806" cy="26408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8199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OOP – Encapsulation</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pic>
        <p:nvPicPr>
          <p:cNvPr id="16" name="Picture 15">
            <a:hlinkClick r:id="rId15"/>
          </p:cNvPr>
          <p:cNvPicPr>
            <a:picLocks noChangeAspect="1"/>
          </p:cNvPicPr>
          <p:nvPr/>
        </p:nvPicPr>
        <p:blipFill>
          <a:blip r:embed="rId16" cstate="print"/>
          <a:stretch>
            <a:fillRect/>
          </a:stretch>
        </p:blipFill>
        <p:spPr>
          <a:xfrm>
            <a:off x="7633728" y="5373443"/>
            <a:ext cx="4073042" cy="849556"/>
          </a:xfrm>
          <a:prstGeom prst="roundRect">
            <a:avLst>
              <a:gd name="adj" fmla="val 3159"/>
            </a:avLst>
          </a:prstGeom>
        </p:spPr>
      </p:pic>
      <p:pic>
        <p:nvPicPr>
          <p:cNvPr id="18" name="Picture 17">
            <a:hlinkClick r:id="rId17"/>
          </p:cNvPr>
          <p:cNvPicPr>
            <a:picLocks noChangeAspect="1"/>
          </p:cNvPicPr>
          <p:nvPr/>
        </p:nvPicPr>
        <p:blipFill>
          <a:blip r:embed="rId18" cstate="print"/>
          <a:stretch>
            <a:fillRect/>
          </a:stretch>
        </p:blipFill>
        <p:spPr>
          <a:xfrm>
            <a:off x="8075612" y="1316222"/>
            <a:ext cx="3631158" cy="783191"/>
          </a:xfrm>
          <a:prstGeom prst="roundRect">
            <a:avLst>
              <a:gd name="adj" fmla="val 3159"/>
            </a:avLst>
          </a:prstGeom>
        </p:spPr>
      </p:pic>
      <p:pic>
        <p:nvPicPr>
          <p:cNvPr id="4" name="Picture 3">
            <a:hlinkClick r:id="rId19"/>
          </p:cNvPr>
          <p:cNvPicPr>
            <a:picLocks noChangeAspect="1"/>
          </p:cNvPicPr>
          <p:nvPr/>
        </p:nvPicPr>
        <p:blipFill>
          <a:blip r:embed="rId20" cstate="print"/>
          <a:stretch>
            <a:fillRect/>
          </a:stretch>
        </p:blipFill>
        <p:spPr>
          <a:xfrm>
            <a:off x="5713413" y="4251041"/>
            <a:ext cx="5993358" cy="550371"/>
          </a:xfrm>
          <a:prstGeom prst="roundRect">
            <a:avLst>
              <a:gd name="adj" fmla="val 3159"/>
            </a:avLst>
          </a:prstGeom>
        </p:spPr>
      </p:pic>
      <p:sp>
        <p:nvSpPr>
          <p:cNvPr id="17" name="Shape 514"/>
          <p:cNvSpPr txBox="1">
            <a:spLocks noGrp="1"/>
          </p:cNvSpPr>
          <p:nvPr>
            <p:ph type="body" idx="4294967295"/>
          </p:nvPr>
        </p:nvSpPr>
        <p:spPr>
          <a:xfrm>
            <a:off x="1529383" y="6400801"/>
            <a:ext cx="10482604" cy="363550"/>
          </a:xfrm>
          <a:prstGeom prst="rect">
            <a:avLst/>
          </a:prstGeom>
          <a:noFill/>
          <a:ln>
            <a:noFill/>
          </a:ln>
        </p:spPr>
        <p:txBody>
          <a:bodyPr lIns="36000" tIns="36000" rIns="36000" bIns="36000" anchor="t" anchorCtr="0">
            <a:noAutofit/>
          </a:bodyPr>
          <a:lstStyle/>
          <a:p>
            <a:pPr marL="0" marR="0" lvl="0" indent="0" algn="r" rtl="0">
              <a:lnSpc>
                <a:spcPct val="105000"/>
              </a:lnSpc>
              <a:spcBef>
                <a:spcPts val="0"/>
              </a:spcBef>
              <a:spcAft>
                <a:spcPts val="0"/>
              </a:spcAft>
              <a:buClr>
                <a:srgbClr val="F2B254"/>
              </a:buClr>
              <a:buSzPct val="25000"/>
              <a:buFont typeface="Noto Sans Symbols"/>
              <a:buNone/>
            </a:pPr>
            <a:r>
              <a:rPr lang="en-US" sz="1800" b="0" i="0" u="sng" strike="noStrike" cap="none" dirty="0">
                <a:solidFill>
                  <a:schemeClr val="hlink"/>
                </a:solidFill>
                <a:latin typeface="Calibri"/>
                <a:ea typeface="Calibri"/>
                <a:cs typeface="Calibri"/>
                <a:sym typeface="Calibri"/>
                <a:hlinkClick r:id="rId21"/>
              </a:rPr>
              <a:t>https://softuni.bg/java-basics-oop</a:t>
            </a:r>
            <a:r>
              <a:rPr lang="en-US" sz="1800" b="0" i="0" u="none" strike="noStrike" cap="none" dirty="0">
                <a:solidFill>
                  <a:schemeClr val="lt1"/>
                </a:solidFill>
                <a:latin typeface="Calibri"/>
                <a:ea typeface="Calibri"/>
                <a:cs typeface="Calibri"/>
                <a:sym typeface="Calibri"/>
              </a:rPr>
              <a:t>  </a:t>
            </a:r>
          </a:p>
        </p:txBody>
      </p:sp>
    </p:spTree>
    <p:extLst>
      <p:ext uri="{BB962C8B-B14F-4D97-AF65-F5344CB8AC3E}">
        <p14:creationId xmlns:p14="http://schemas.microsoft.com/office/powerpoint/2010/main" xmlns="" val="184988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24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xmlns="" val="235442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xmlns=""/>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xmlns=""/>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xmlns=""/>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xmlns=""/>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xmlns="">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xmlns=""/>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xmlns="" val="293124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#8926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xmlns="" val="354994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499340" y="5562600"/>
            <a:ext cx="8938472" cy="730969"/>
          </a:xfrm>
          <a:prstGeom prst="rect">
            <a:avLst/>
          </a:prstGeom>
          <a:noFill/>
          <a:ln>
            <a:noFill/>
          </a:ln>
        </p:spPr>
        <p:txBody>
          <a:bodyPr lIns="0" tIns="0" rIns="0" bIns="0" anchor="b" anchorCtr="0">
            <a:noAutofit/>
          </a:bodyPr>
          <a:lstStyle/>
          <a:p>
            <a:pPr marL="0" marR="0" lvl="0" indent="0" algn="ctr" rtl="0">
              <a:lnSpc>
                <a:spcPct val="95000"/>
              </a:lnSpc>
              <a:spcBef>
                <a:spcPts val="0"/>
              </a:spcBef>
              <a:buClr>
                <a:srgbClr val="F3BE60"/>
              </a:buClr>
              <a:buSzPct val="25000"/>
              <a:buFont typeface="Calibri"/>
              <a:buNone/>
            </a:pPr>
            <a:r>
              <a:rPr lang="en-US" sz="5000" b="1" i="0" u="none" strike="noStrike" cap="none">
                <a:solidFill>
                  <a:srgbClr val="F3BE60"/>
                </a:solidFill>
                <a:latin typeface="Calibri"/>
                <a:ea typeface="Calibri"/>
                <a:cs typeface="Calibri"/>
                <a:sym typeface="Calibri"/>
              </a:rPr>
              <a:t>Fundamental Principles of OOP</a:t>
            </a:r>
          </a:p>
        </p:txBody>
      </p:sp>
      <p:pic>
        <p:nvPicPr>
          <p:cNvPr id="88" name="Shape 88"/>
          <p:cNvPicPr preferRelativeResize="0"/>
          <p:nvPr/>
        </p:nvPicPr>
        <p:blipFill>
          <a:blip r:embed="rId3" cstate="print">
            <a:alphaModFix/>
          </a:blip>
          <a:stretch>
            <a:fillRect/>
          </a:stretch>
        </p:blipFill>
        <p:spPr>
          <a:xfrm>
            <a:off x="3141650" y="1306975"/>
            <a:ext cx="5905500" cy="4171950"/>
          </a:xfrm>
          <a:prstGeom prst="rect">
            <a:avLst/>
          </a:prstGeom>
          <a:noFill/>
          <a:ln>
            <a:noFill/>
          </a:ln>
        </p:spPr>
      </p:pic>
    </p:spTree>
    <p:extLst>
      <p:ext uri="{BB962C8B-B14F-4D97-AF65-F5344CB8AC3E}">
        <p14:creationId xmlns:p14="http://schemas.microsoft.com/office/powerpoint/2010/main" xmlns="" val="174990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88815" y="40341"/>
            <a:ext cx="9577596" cy="1110780"/>
          </a:xfrm>
          <a:prstGeom prst="rect">
            <a:avLst/>
          </a:prstGeom>
          <a:noFill/>
          <a:ln>
            <a:noFill/>
          </a:ln>
        </p:spPr>
        <p:txBody>
          <a:bodyPr lIns="108000" tIns="36000" rIns="108000" bIns="36000" anchor="ctr" anchorCtr="0">
            <a:noAutofit/>
          </a:bodyPr>
          <a:lstStyle/>
          <a:p>
            <a:pPr marL="0" marR="0" lvl="0" indent="0" algn="l" rtl="0">
              <a:lnSpc>
                <a:spcPct val="100000"/>
              </a:lnSpc>
              <a:spcBef>
                <a:spcPts val="0"/>
              </a:spcBef>
              <a:buClr>
                <a:srgbClr val="F3BE60"/>
              </a:buClr>
              <a:buSzPct val="25000"/>
              <a:buFont typeface="Calibri"/>
              <a:buNone/>
            </a:pPr>
            <a:r>
              <a:rPr lang="en-US" sz="4000" b="1" i="0" u="none" strike="noStrike" cap="none" dirty="0">
                <a:solidFill>
                  <a:srgbClr val="F3BE60"/>
                </a:solidFill>
                <a:latin typeface="Calibri"/>
                <a:ea typeface="Calibri"/>
                <a:cs typeface="Calibri"/>
                <a:sym typeface="Calibri"/>
              </a:rPr>
              <a:t>Fundamental Principles of OOP</a:t>
            </a:r>
          </a:p>
        </p:txBody>
      </p:sp>
      <p:sp>
        <p:nvSpPr>
          <p:cNvPr id="95" name="Shape 95"/>
          <p:cNvSpPr txBox="1">
            <a:spLocks noGrp="1"/>
          </p:cNvSpPr>
          <p:nvPr>
            <p:ph type="sldNum" idx="12"/>
          </p:nvPr>
        </p:nvSpPr>
        <p:spPr>
          <a:xfrm>
            <a:off x="11566411" y="6525001"/>
            <a:ext cx="428822" cy="196476"/>
          </a:xfrm>
          <a:prstGeom prst="rect">
            <a:avLst/>
          </a:prstGeom>
          <a:noFill/>
          <a:ln>
            <a:noFill/>
          </a:ln>
        </p:spPr>
        <p:txBody>
          <a:bodyPr lIns="36000" tIns="36000" rIns="36000" bIns="360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lt1"/>
                </a:solidFill>
                <a:latin typeface="Calibri"/>
                <a:ea typeface="Calibri"/>
                <a:cs typeface="Calibri"/>
                <a:sym typeface="Calibri"/>
              </a:rPr>
              <a:pPr marL="0" marR="0" lvl="0" indent="0" algn="r" rtl="0">
                <a:spcBef>
                  <a:spcPts val="0"/>
                </a:spcBef>
                <a:buSzPct val="25000"/>
                <a:buNone/>
              </a:pPr>
              <a:t>5</a:t>
            </a:fld>
            <a:endParaRPr lang="en-US" sz="1000" b="0" i="0" u="none" strike="noStrike" cap="none">
              <a:solidFill>
                <a:schemeClr val="lt1"/>
              </a:solidFill>
              <a:latin typeface="Calibri"/>
              <a:ea typeface="Calibri"/>
              <a:cs typeface="Calibri"/>
              <a:sym typeface="Calibri"/>
            </a:endParaRPr>
          </a:p>
        </p:txBody>
      </p:sp>
      <p:sp>
        <p:nvSpPr>
          <p:cNvPr id="8" name="Shape 93"/>
          <p:cNvSpPr txBox="1">
            <a:spLocks/>
          </p:cNvSpPr>
          <p:nvPr/>
        </p:nvSpPr>
        <p:spPr>
          <a:xfrm>
            <a:off x="190413" y="1151120"/>
            <a:ext cx="11804821" cy="5570355"/>
          </a:xfrm>
          <a:prstGeom prst="rect">
            <a:avLst/>
          </a:prstGeom>
          <a:noFill/>
          <a:ln>
            <a:noFill/>
          </a:ln>
        </p:spPr>
        <p:txBody>
          <a:bodyPr lIns="108000" tIns="36000" rIns="108000" bIns="36000" anchor="t" anchorCtr="0">
            <a:noAutofit/>
          </a:bodyPr>
          <a:lstStyle>
            <a:defPPr marR="0" lvl="0" algn="l" rtl="0">
              <a:lnSpc>
                <a:spcPct val="100000"/>
              </a:lnSpc>
              <a:spcBef>
                <a:spcPts val="0"/>
              </a:spcBef>
              <a:spcAft>
                <a:spcPts val="0"/>
              </a:spcAft>
            </a:defPPr>
            <a:lvl1pPr marL="304747" marR="0" lvl="0" indent="127053" algn="l" rtl="0">
              <a:lnSpc>
                <a:spcPct val="105000"/>
              </a:lnSpc>
              <a:spcBef>
                <a:spcPts val="600"/>
              </a:spcBef>
              <a:spcAft>
                <a:spcPts val="600"/>
              </a:spcAft>
              <a:buClr>
                <a:srgbClr val="F2B254"/>
              </a:buClr>
              <a:buSzPct val="100000"/>
              <a:buFont typeface="Noto Sans Symbols"/>
              <a:buChar char="▪"/>
              <a:defRPr sz="3400" b="0" i="0" u="none" strike="noStrike" cap="none">
                <a:solidFill>
                  <a:schemeClr val="lt1"/>
                </a:solidFill>
                <a:latin typeface="Calibri"/>
                <a:ea typeface="Calibri"/>
                <a:cs typeface="Calibri"/>
                <a:sym typeface="Calibri"/>
              </a:defRPr>
            </a:lvl1pPr>
            <a:lvl2pPr marL="609493" marR="0" lvl="1" indent="73767" algn="l" rtl="0">
              <a:lnSpc>
                <a:spcPct val="105000"/>
              </a:lnSpc>
              <a:spcBef>
                <a:spcPts val="600"/>
              </a:spcBef>
              <a:spcAft>
                <a:spcPts val="600"/>
              </a:spcAft>
              <a:buClr>
                <a:schemeClr val="accent1"/>
              </a:buClr>
              <a:buSzPct val="80000"/>
              <a:buFont typeface="Noto Sans Symbols"/>
              <a:buChar char="▪"/>
              <a:defRPr sz="3200" b="0" i="0" u="none" strike="noStrike" cap="none">
                <a:solidFill>
                  <a:schemeClr val="lt1"/>
                </a:solidFill>
                <a:latin typeface="Calibri"/>
                <a:ea typeface="Calibri"/>
                <a:cs typeface="Calibri"/>
                <a:sym typeface="Calibri"/>
              </a:defRPr>
            </a:lvl2pPr>
            <a:lvl3pPr marL="914240" marR="0" lvl="2" indent="63659" algn="l" rtl="0">
              <a:lnSpc>
                <a:spcPct val="105000"/>
              </a:lnSpc>
              <a:spcBef>
                <a:spcPts val="600"/>
              </a:spcBef>
              <a:spcAft>
                <a:spcPts val="600"/>
              </a:spcAft>
              <a:buClr>
                <a:srgbClr val="EF9A1D"/>
              </a:buClr>
              <a:buSzPct val="80000"/>
              <a:buFont typeface="Noto Sans Symbols"/>
              <a:buChar char="▪"/>
              <a:defRPr sz="3000" b="0" i="0" u="none" strike="noStrike" cap="none">
                <a:solidFill>
                  <a:schemeClr val="lt1"/>
                </a:solidFill>
                <a:latin typeface="Calibri"/>
                <a:ea typeface="Calibri"/>
                <a:cs typeface="Calibri"/>
                <a:sym typeface="Calibri"/>
              </a:defRPr>
            </a:lvl3pPr>
            <a:lvl4pPr marL="1218987" marR="0" lvl="3" indent="40852" algn="l" rtl="0">
              <a:lnSpc>
                <a:spcPct val="105000"/>
              </a:lnSpc>
              <a:spcBef>
                <a:spcPts val="600"/>
              </a:spcBef>
              <a:spcAft>
                <a:spcPts val="600"/>
              </a:spcAft>
              <a:buClr>
                <a:srgbClr val="ED9411"/>
              </a:buClr>
              <a:buSzPct val="80000"/>
              <a:buFont typeface="Noto Sans Symbols"/>
              <a:buChar char="▪"/>
              <a:defRPr sz="2800" b="0" i="0" u="none" strike="noStrike" cap="none">
                <a:solidFill>
                  <a:schemeClr val="lt1"/>
                </a:solidFill>
                <a:latin typeface="Calibri"/>
                <a:ea typeface="Calibri"/>
                <a:cs typeface="Calibri"/>
                <a:sym typeface="Calibri"/>
              </a:defRPr>
            </a:lvl4pPr>
            <a:lvl5pPr marL="1523733" marR="0" lvl="4" indent="18045" algn="l" rtl="0">
              <a:lnSpc>
                <a:spcPct val="105000"/>
              </a:lnSpc>
              <a:spcBef>
                <a:spcPts val="600"/>
              </a:spcBef>
              <a:spcAft>
                <a:spcPts val="600"/>
              </a:spcAft>
              <a:buClr>
                <a:srgbClr val="E28D10"/>
              </a:buClr>
              <a:buSzPct val="79999"/>
              <a:buFont typeface="Noto Sans Symbols"/>
              <a:buChar char="▪"/>
              <a:defRPr sz="2600" b="0" i="0" u="none" strike="noStrike" cap="none">
                <a:solidFill>
                  <a:schemeClr val="lt1"/>
                </a:solidFill>
                <a:latin typeface="Calibri"/>
                <a:ea typeface="Calibri"/>
                <a:cs typeface="Calibri"/>
                <a:sym typeface="Calibri"/>
              </a:defRPr>
            </a:lvl5pPr>
            <a:lvl6pPr marL="1828480" marR="0" lvl="5" indent="-37780"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6pPr>
            <a:lvl7pPr marL="2133227" marR="0" lvl="6" indent="-37726"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7pPr>
            <a:lvl8pPr marL="2437972" marR="0" lvl="7" indent="-37671"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8pPr>
            <a:lvl9pPr marL="2742720" marR="0" lvl="8" indent="-37619"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9pPr>
          </a:lstStyle>
          <a:p>
            <a:pPr lvl="0" indent="-304747" defTabSz="914400">
              <a:lnSpc>
                <a:spcPct val="100000"/>
              </a:lnSpc>
              <a:spcBef>
                <a:spcPts val="0"/>
              </a:spcBef>
              <a:spcAft>
                <a:spcPts val="0"/>
              </a:spcAft>
            </a:pPr>
            <a:r>
              <a:rPr lang="en-US" kern="0" dirty="0">
                <a:solidFill>
                  <a:srgbClr val="F3CC5F"/>
                </a:solidFill>
                <a:ea typeface="+mn-ea"/>
                <a:cs typeface="+mn-cs"/>
              </a:rPr>
              <a:t>Encapsulation</a:t>
            </a:r>
          </a:p>
          <a:p>
            <a:pPr lvl="1" indent="-304747" defTabSz="914400">
              <a:lnSpc>
                <a:spcPct val="100000"/>
              </a:lnSpc>
              <a:spcBef>
                <a:spcPts val="0"/>
              </a:spcBef>
              <a:spcAft>
                <a:spcPts val="0"/>
              </a:spcAft>
            </a:pPr>
            <a:r>
              <a:rPr kumimoji="0" lang="en-US" sz="3200" b="0" i="0" u="none" strike="noStrike" kern="0" cap="none" spc="0" normalizeH="0" baseline="0" noProof="0" dirty="0">
                <a:ln>
                  <a:noFill/>
                </a:ln>
                <a:solidFill>
                  <a:schemeClr val="tx1"/>
                </a:solidFill>
                <a:effectLst/>
                <a:uLnTx/>
                <a:uFillTx/>
                <a:latin typeface="Calibri"/>
                <a:ea typeface="+mn-ea"/>
                <a:cs typeface="+mn-cs"/>
                <a:sym typeface="Calibri"/>
              </a:rPr>
              <a:t>Reduces complexity</a:t>
            </a:r>
          </a:p>
          <a:p>
            <a:pPr lvl="1" indent="-304747" defTabSz="914400">
              <a:lnSpc>
                <a:spcPct val="100000"/>
              </a:lnSpc>
              <a:spcBef>
                <a:spcPts val="0"/>
              </a:spcBef>
              <a:spcAft>
                <a:spcPts val="0"/>
              </a:spcAft>
            </a:pPr>
            <a:r>
              <a:rPr lang="en-US" kern="0" dirty="0">
                <a:solidFill>
                  <a:schemeClr val="tx1"/>
                </a:solidFill>
                <a:ea typeface="+mn-ea"/>
                <a:cs typeface="+mn-cs"/>
              </a:rPr>
              <a:t>Hides internal data</a:t>
            </a:r>
            <a:endParaRPr kumimoji="0" lang="en-US" sz="3200" b="0" i="0" u="none" strike="noStrike" kern="0" cap="none" spc="0" normalizeH="0" baseline="0" noProof="0" dirty="0">
              <a:ln>
                <a:noFill/>
              </a:ln>
              <a:solidFill>
                <a:schemeClr val="tx1"/>
              </a:solidFill>
              <a:effectLst/>
              <a:uLnTx/>
              <a:uFillTx/>
              <a:latin typeface="Calibri"/>
              <a:sym typeface="Calibri"/>
            </a:endParaRPr>
          </a:p>
          <a:p>
            <a:pPr lvl="0" indent="-304747" defTabSz="914400">
              <a:lnSpc>
                <a:spcPct val="100000"/>
              </a:lnSpc>
              <a:spcBef>
                <a:spcPts val="0"/>
              </a:spcBef>
              <a:spcAft>
                <a:spcPts val="0"/>
              </a:spcAft>
            </a:pPr>
            <a:r>
              <a:rPr lang="en-US" kern="0" dirty="0">
                <a:solidFill>
                  <a:srgbClr val="FFFFFF">
                    <a:lumMod val="75000"/>
                  </a:srgbClr>
                </a:solidFill>
              </a:rPr>
              <a:t>Inheritance</a:t>
            </a:r>
            <a:endParaRPr kumimoji="0" lang="en-US" sz="3400" b="0" i="0" u="none" strike="noStrike" kern="0" cap="none" spc="0" normalizeH="0" baseline="0" noProof="0" dirty="0">
              <a:ln>
                <a:noFill/>
              </a:ln>
              <a:solidFill>
                <a:srgbClr val="F3CC5F"/>
              </a:solidFill>
              <a:effectLst/>
              <a:uLnTx/>
              <a:uFillTx/>
              <a:latin typeface="Calibri"/>
              <a:sym typeface="Calibri"/>
            </a:endParaRPr>
          </a:p>
          <a:p>
            <a:pPr marL="304747" marR="0" lvl="0" indent="-241247" algn="l" defTabSz="914400" rtl="0" eaLnBrk="1" fontAlgn="auto" latinLnBrk="0" hangingPunct="1">
              <a:lnSpc>
                <a:spcPct val="100000"/>
              </a:lnSpc>
              <a:spcBef>
                <a:spcPts val="1200"/>
              </a:spcBef>
              <a:spcAft>
                <a:spcPts val="0"/>
              </a:spcAft>
              <a:buClr>
                <a:srgbClr val="F0A22E"/>
              </a:buClr>
              <a:buSzPct val="80000"/>
              <a:buFont typeface="Noto Sans Symbols"/>
              <a:buChar char="▪"/>
              <a:tabLst/>
              <a:defRPr/>
            </a:pPr>
            <a:r>
              <a:rPr kumimoji="0" lang="en-US" sz="3400" b="0" i="0" u="none" strike="noStrike" kern="0" cap="none" spc="0" normalizeH="0" baseline="0" noProof="0" dirty="0">
                <a:ln>
                  <a:noFill/>
                </a:ln>
                <a:solidFill>
                  <a:srgbClr val="FFFFFF">
                    <a:lumMod val="75000"/>
                  </a:srgbClr>
                </a:solidFill>
                <a:effectLst/>
                <a:uLnTx/>
                <a:uFillTx/>
                <a:latin typeface="Calibri"/>
                <a:sym typeface="Calibri"/>
              </a:rPr>
              <a:t>Polymorphism</a:t>
            </a:r>
          </a:p>
          <a:p>
            <a:pPr marL="304747" marR="0" lvl="0" indent="-241247" algn="l" defTabSz="914400" rtl="0" eaLnBrk="1" fontAlgn="auto" latinLnBrk="0" hangingPunct="1">
              <a:lnSpc>
                <a:spcPct val="100000"/>
              </a:lnSpc>
              <a:spcBef>
                <a:spcPts val="1200"/>
              </a:spcBef>
              <a:spcAft>
                <a:spcPts val="0"/>
              </a:spcAft>
              <a:buClr>
                <a:srgbClr val="F0A22E"/>
              </a:buClr>
              <a:buSzPct val="80000"/>
              <a:buFont typeface="Noto Sans Symbols"/>
              <a:buChar char="▪"/>
              <a:tabLst/>
              <a:defRPr/>
            </a:pPr>
            <a:r>
              <a:rPr kumimoji="0" lang="en-US" sz="3400" b="0" i="0" u="none" strike="noStrike" kern="0" cap="none" spc="0" normalizeH="0" baseline="0" noProof="0" dirty="0">
                <a:ln>
                  <a:noFill/>
                </a:ln>
                <a:solidFill>
                  <a:srgbClr val="FFFFFF">
                    <a:lumMod val="75000"/>
                  </a:srgbClr>
                </a:solidFill>
                <a:effectLst/>
                <a:uLnTx/>
                <a:uFillTx/>
                <a:latin typeface="Calibri"/>
                <a:sym typeface="Calibri"/>
              </a:rPr>
              <a:t>Abstraction</a:t>
            </a:r>
          </a:p>
          <a:p>
            <a:pPr marL="0" marR="0" lvl="0" indent="0" algn="l" defTabSz="914400" rtl="0" eaLnBrk="1" fontAlgn="auto" latinLnBrk="0" hangingPunct="1">
              <a:lnSpc>
                <a:spcPct val="100000"/>
              </a:lnSpc>
              <a:spcBef>
                <a:spcPts val="1200"/>
              </a:spcBef>
              <a:spcAft>
                <a:spcPts val="0"/>
              </a:spcAft>
              <a:buClr>
                <a:srgbClr val="F2B254"/>
              </a:buClr>
              <a:buSzPct val="25000"/>
              <a:buFont typeface="Noto Sans Symbols"/>
              <a:buNone/>
              <a:tabLst/>
              <a:defRPr/>
            </a:pPr>
            <a:endParaRPr kumimoji="0" lang="en-US" sz="2800" b="0" i="0" u="none" strike="noStrike" kern="0" cap="none" spc="0" normalizeH="0" baseline="0" noProof="0" dirty="0">
              <a:ln>
                <a:noFill/>
              </a:ln>
              <a:solidFill>
                <a:srgbClr val="ECE9E2"/>
              </a:solidFill>
              <a:effectLst/>
              <a:uLnTx/>
              <a:uFillTx/>
              <a:latin typeface="Calibri"/>
              <a:sym typeface="Calibri"/>
            </a:endParaRPr>
          </a:p>
        </p:txBody>
      </p:sp>
    </p:spTree>
    <p:extLst>
      <p:ext uri="{BB962C8B-B14F-4D97-AF65-F5344CB8AC3E}">
        <p14:creationId xmlns:p14="http://schemas.microsoft.com/office/powerpoint/2010/main" xmlns="" val="261784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5351600"/>
            <a:ext cx="8938472" cy="820600"/>
          </a:xfrm>
        </p:spPr>
        <p:txBody>
          <a:bodyPr/>
          <a:lstStyle/>
          <a:p>
            <a:r>
              <a:rPr lang="en-US" dirty="0"/>
              <a:t>Encapsulation</a:t>
            </a:r>
          </a:p>
        </p:txBody>
      </p:sp>
      <p:pic>
        <p:nvPicPr>
          <p:cNvPr id="2050" name="Picture 2" descr="C:\Documents\Courses\OOP\OOP Images\CSTRende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32134" y="1525725"/>
            <a:ext cx="4766628" cy="3571874"/>
          </a:xfrm>
          <a:prstGeom prst="rect">
            <a:avLst/>
          </a:prstGeom>
          <a:ln>
            <a:noFill/>
          </a:ln>
          <a:effectLst>
            <a:softEdge rad="3175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1038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idx="1"/>
          </p:nvPr>
        </p:nvSpPr>
        <p:spPr>
          <a:xfrm>
            <a:off x="1962901" y="2743200"/>
            <a:ext cx="8263023" cy="914400"/>
          </a:xfrm>
        </p:spPr>
        <p:txBody>
          <a:bodyPr>
            <a:normAutofit/>
          </a:bodyPr>
          <a:lstStyle/>
          <a:p>
            <a:pPr marL="0" indent="0" algn="ctr">
              <a:buNone/>
            </a:pPr>
            <a:r>
              <a:rPr lang="en-US" sz="4400" dirty="0"/>
              <a:t>Hides the implementation details</a:t>
            </a:r>
          </a:p>
        </p:txBody>
      </p:sp>
      <p:sp>
        <p:nvSpPr>
          <p:cNvPr id="804866" name="Rectangle 2"/>
          <p:cNvSpPr>
            <a:spLocks noGrp="1" noChangeArrowheads="1"/>
          </p:cNvSpPr>
          <p:nvPr>
            <p:ph type="title"/>
          </p:nvPr>
        </p:nvSpPr>
        <p:spPr/>
        <p:txBody>
          <a:bodyPr/>
          <a:lstStyle/>
          <a:p>
            <a:r>
              <a:rPr lang="en-US" dirty="0"/>
              <a:t>Encapsulation</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xmlns="" val="10708326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5" name="Rectangle 3"/>
          <p:cNvSpPr>
            <a:spLocks noGrp="1" noChangeArrowheads="1"/>
          </p:cNvSpPr>
          <p:nvPr>
            <p:ph idx="1"/>
          </p:nvPr>
        </p:nvSpPr>
        <p:spPr>
          <a:xfrm>
            <a:off x="3599613" y="1156541"/>
            <a:ext cx="4989599" cy="596059"/>
          </a:xfrm>
          <a:prstGeom prst="rect">
            <a:avLst/>
          </a:prstGeom>
        </p:spPr>
        <p:txBody>
          <a:bodyPr/>
          <a:lstStyle/>
          <a:p>
            <a:pPr marL="0" indent="0" algn="ctr">
              <a:lnSpc>
                <a:spcPct val="100000"/>
              </a:lnSpc>
              <a:buNone/>
            </a:pPr>
            <a:r>
              <a:rPr lang="en-US" dirty="0"/>
              <a:t>Fields should be </a:t>
            </a:r>
            <a:r>
              <a:rPr lang="en-US" b="1" dirty="0">
                <a:solidFill>
                  <a:schemeClr val="tx2">
                    <a:lumMod val="75000"/>
                  </a:schemeClr>
                </a:solidFill>
                <a:latin typeface="Consolas" panose="020B0609020204030204" pitchFamily="49" charset="0"/>
                <a:cs typeface="Consolas" panose="020B0609020204030204" pitchFamily="49" charset="0"/>
              </a:rPr>
              <a:t>private</a:t>
            </a:r>
            <a:endParaRPr lang="bg-BG" dirty="0"/>
          </a:p>
        </p:txBody>
      </p:sp>
      <p:sp>
        <p:nvSpPr>
          <p:cNvPr id="80691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Example</a:t>
            </a:r>
            <a:endParaRPr lang="bg-BG" sz="4000" dirty="0"/>
          </a:p>
        </p:txBody>
      </p:sp>
      <p:grpSp>
        <p:nvGrpSpPr>
          <p:cNvPr id="3" name="Group 2"/>
          <p:cNvGrpSpPr/>
          <p:nvPr/>
        </p:nvGrpSpPr>
        <p:grpSpPr>
          <a:xfrm>
            <a:off x="3351213" y="2284656"/>
            <a:ext cx="5486400" cy="3735144"/>
            <a:chOff x="3351213" y="3054770"/>
            <a:chExt cx="5486400" cy="3735144"/>
          </a:xfrm>
        </p:grpSpPr>
        <p:sp>
          <p:nvSpPr>
            <p:cNvPr id="5" name="Rectangle 3"/>
            <p:cNvSpPr>
              <a:spLocks noChangeArrowheads="1"/>
            </p:cNvSpPr>
            <p:nvPr/>
          </p:nvSpPr>
          <p:spPr bwMode="auto">
            <a:xfrm>
              <a:off x="3351213" y="3054770"/>
              <a:ext cx="5486400" cy="6028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Person</a:t>
              </a:r>
            </a:p>
          </p:txBody>
        </p:sp>
        <p:sp>
          <p:nvSpPr>
            <p:cNvPr id="6" name="Rectangle 4"/>
            <p:cNvSpPr>
              <a:spLocks noChangeArrowheads="1"/>
            </p:cNvSpPr>
            <p:nvPr/>
          </p:nvSpPr>
          <p:spPr bwMode="auto">
            <a:xfrm>
              <a:off x="3351213" y="3650829"/>
              <a:ext cx="5486400" cy="9973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-name : string</a:t>
              </a: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-age : int</a:t>
              </a:r>
            </a:p>
          </p:txBody>
        </p:sp>
        <p:sp>
          <p:nvSpPr>
            <p:cNvPr id="7" name="Rectangle 5"/>
            <p:cNvSpPr>
              <a:spLocks noChangeArrowheads="1"/>
            </p:cNvSpPr>
            <p:nvPr/>
          </p:nvSpPr>
          <p:spPr bwMode="auto">
            <a:xfrm>
              <a:off x="3351213" y="4648201"/>
              <a:ext cx="5486400" cy="214171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+Person(string name, int age)</a:t>
              </a: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+getName : String</a:t>
              </a:r>
            </a:p>
            <a:p>
              <a:pPr eaLnBrk="0" hangingPunct="0">
                <a:lnSpc>
                  <a:spcPts val="3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+getAge : int</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+setName(String name)</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+setAge(int age) </a:t>
              </a:r>
            </a:p>
          </p:txBody>
        </p:sp>
      </p:gr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xmlns="" val="15331166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4267200"/>
            <a:ext cx="7825528" cy="1568497"/>
          </a:xfrm>
        </p:spPr>
        <p:txBody>
          <a:bodyPr/>
          <a:lstStyle/>
          <a:p>
            <a:r>
              <a:rPr lang="en-GB" dirty="0"/>
              <a:t>Access Modifiers (Visibility)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01642" y="1524000"/>
            <a:ext cx="5027612" cy="2359626"/>
          </a:xfrm>
          <a:prstGeom prst="rect">
            <a:avLst/>
          </a:prstGeom>
        </p:spPr>
      </p:pic>
    </p:spTree>
    <p:extLst>
      <p:ext uri="{BB962C8B-B14F-4D97-AF65-F5344CB8AC3E}">
        <p14:creationId xmlns:p14="http://schemas.microsoft.com/office/powerpoint/2010/main" xmlns="" val="706432706"/>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959</Words>
  <Application>Microsoft Office PowerPoint</Application>
  <PresentationFormat>Custom</PresentationFormat>
  <Paragraphs>197</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SoftUni 16x9</vt:lpstr>
      <vt:lpstr>Encapsulation</vt:lpstr>
      <vt:lpstr>Table of Contents</vt:lpstr>
      <vt:lpstr>Questions</vt:lpstr>
      <vt:lpstr>Fundamental Principles of OOP</vt:lpstr>
      <vt:lpstr>Fundamental Principles of OOP</vt:lpstr>
      <vt:lpstr>Encapsulation</vt:lpstr>
      <vt:lpstr>Encapsulation</vt:lpstr>
      <vt:lpstr>Encapsulation – Example</vt:lpstr>
      <vt:lpstr>Access Modifiers (Visibility)</vt:lpstr>
      <vt:lpstr>Access Modifiers</vt:lpstr>
      <vt:lpstr>Exercises in Class</vt:lpstr>
      <vt:lpstr>Encapsulation in Java</vt:lpstr>
      <vt:lpstr>Encapsulation in Java</vt:lpstr>
      <vt:lpstr>Encapsulation in Java (2)</vt:lpstr>
      <vt:lpstr>Encapsulation in Java (3)</vt:lpstr>
      <vt:lpstr>Data Validation</vt:lpstr>
      <vt:lpstr>Encapsulation Benefits</vt:lpstr>
      <vt:lpstr>Encapsulation – Benefits</vt:lpstr>
      <vt:lpstr>Encapsulation – Benefits (1)</vt:lpstr>
      <vt:lpstr>Encapsulation – Benefits (2)</vt:lpstr>
      <vt:lpstr>Exercises in Class</vt:lpstr>
      <vt:lpstr>Summary</vt:lpstr>
      <vt:lpstr>OOP – Encapsulation</vt:lpstr>
      <vt:lpstr>License</vt:lpstr>
      <vt:lpstr>Free Trainings @ Software University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 Encapsulation and Polymorphism</dc:title>
  <dc:subject>C# Basics Course</dc:subject>
  <dc:creator/>
  <cp:keywords>Encapsulation, Polymorphism, Fundamental, Principles,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2016-06-28T09:12:49Z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